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5" r:id="rId3"/>
    <p:sldId id="274" r:id="rId4"/>
    <p:sldId id="276" r:id="rId5"/>
    <p:sldId id="277" r:id="rId6"/>
    <p:sldId id="278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EB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-90" y="-8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10/3/2016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10/3/2016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10/3/2016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10/3/2016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10/3/2016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10/3/2016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10/3/2016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10/3/2016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10/3/2016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10/3/2016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10/3/2016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10/3/2016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10/3/2016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10/3/2016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10/3/2016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10/3/2016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10/3/2016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10/3/2016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smtClean="0"/>
              <a:t>Physics</a:t>
            </a:r>
            <a:r>
              <a:rPr lang="en-CA" dirty="0" smtClean="0"/>
              <a:t>: Chapter 1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Lesson </a:t>
            </a:r>
            <a:r>
              <a:rPr lang="en-CA" dirty="0" smtClean="0"/>
              <a:t>6: Experimental Error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262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Right 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3"/>
            <a:ext cx="7611909" cy="3599316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In experiments, we are trying to make measurements of actual physical phenomena.</a:t>
            </a:r>
          </a:p>
          <a:p>
            <a:r>
              <a:rPr lang="en-US" dirty="0" smtClean="0"/>
              <a:t>We would like our measurements of these phenomena to actually represent the real value.</a:t>
            </a:r>
          </a:p>
          <a:p>
            <a:pPr lvl="1"/>
            <a:r>
              <a:rPr lang="en-US" dirty="0" smtClean="0"/>
              <a:t>For example if it takes exactly 3.000025 seconds for a particle to travel a certain distance, we would like to be able to make a measurement that tells us that it took exactly </a:t>
            </a:r>
            <a:r>
              <a:rPr lang="en-US" dirty="0"/>
              <a:t>3.000025 </a:t>
            </a:r>
            <a:r>
              <a:rPr lang="en-US" dirty="0" smtClean="0"/>
              <a:t>seconds!</a:t>
            </a:r>
          </a:p>
          <a:p>
            <a:r>
              <a:rPr lang="en-US" dirty="0" smtClean="0"/>
              <a:t>Our ability to actually measure those phenomena is often compromised by experimental error.</a:t>
            </a:r>
          </a:p>
          <a:p>
            <a:r>
              <a:rPr lang="en-US" dirty="0"/>
              <a:t>One often used analogy is that of an archer.  The archer would like to hit the </a:t>
            </a:r>
            <a:r>
              <a:rPr lang="en-US" dirty="0" err="1"/>
              <a:t>centre</a:t>
            </a:r>
            <a:r>
              <a:rPr lang="en-US" dirty="0"/>
              <a:t> of the target each time they </a:t>
            </a:r>
            <a:r>
              <a:rPr lang="en-US" dirty="0" smtClean="0"/>
              <a:t>shoot, but due to many factors, it is difficult to do so.  The reason they may miss the target is due to error.</a:t>
            </a:r>
            <a:endParaRPr lang="en-US" dirty="0"/>
          </a:p>
        </p:txBody>
      </p:sp>
      <p:graphicFrame>
        <p:nvGraphicFramePr>
          <p:cNvPr id="4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225371"/>
              </p:ext>
            </p:extLst>
          </p:nvPr>
        </p:nvGraphicFramePr>
        <p:xfrm>
          <a:off x="8841211" y="2762251"/>
          <a:ext cx="2763789" cy="2736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CorelDRAW" r:id="rId3" imgW="1936623" imgH="1936623" progId="CorelDRAW.Graphic.12">
                  <p:embed/>
                </p:oleObj>
              </mc:Choice>
              <mc:Fallback>
                <p:oleObj name="CorelDRAW" r:id="rId3" imgW="1936623" imgH="1936623" progId="CorelDRAW.Graphic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41211" y="2762251"/>
                        <a:ext cx="2763789" cy="2736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9939570" y="3878264"/>
            <a:ext cx="1587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en-US" sz="2000" b="1">
                <a:solidFill>
                  <a:srgbClr val="002060"/>
                </a:solidFill>
              </a:rPr>
              <a:t>x</a:t>
            </a:r>
          </a:p>
        </p:txBody>
      </p:sp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9939570" y="3878264"/>
            <a:ext cx="1587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en-US" sz="2000" b="1">
                <a:solidFill>
                  <a:srgbClr val="002060"/>
                </a:solidFill>
              </a:rPr>
              <a:t>x</a:t>
            </a:r>
          </a:p>
        </p:txBody>
      </p: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9939570" y="3949701"/>
            <a:ext cx="1587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en-US" sz="2000" b="1">
                <a:solidFill>
                  <a:srgbClr val="002060"/>
                </a:solidFill>
              </a:rPr>
              <a:t>x</a:t>
            </a:r>
          </a:p>
        </p:txBody>
      </p:sp>
      <p:sp>
        <p:nvSpPr>
          <p:cNvPr id="8" name="Text Box 16"/>
          <p:cNvSpPr txBox="1">
            <a:spLocks noChangeArrowheads="1"/>
          </p:cNvSpPr>
          <p:nvPr/>
        </p:nvSpPr>
        <p:spPr bwMode="auto">
          <a:xfrm>
            <a:off x="10036937" y="3878264"/>
            <a:ext cx="1587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en-US" sz="2000" b="1">
                <a:solidFill>
                  <a:srgbClr val="002060"/>
                </a:solidFill>
              </a:rPr>
              <a:t>x</a:t>
            </a:r>
          </a:p>
        </p:txBody>
      </p:sp>
      <p:sp>
        <p:nvSpPr>
          <p:cNvPr id="9" name="Text Box 17"/>
          <p:cNvSpPr txBox="1">
            <a:spLocks noChangeArrowheads="1"/>
          </p:cNvSpPr>
          <p:nvPr/>
        </p:nvSpPr>
        <p:spPr bwMode="auto">
          <a:xfrm>
            <a:off x="9939570" y="3949701"/>
            <a:ext cx="1587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en-US" sz="2000" b="1">
                <a:solidFill>
                  <a:srgbClr val="002060"/>
                </a:solidFill>
              </a:rPr>
              <a:t>x</a:t>
            </a:r>
          </a:p>
        </p:txBody>
      </p:sp>
      <p:sp>
        <p:nvSpPr>
          <p:cNvPr id="10" name="Text Box 18"/>
          <p:cNvSpPr txBox="1">
            <a:spLocks noChangeArrowheads="1"/>
          </p:cNvSpPr>
          <p:nvPr/>
        </p:nvSpPr>
        <p:spPr bwMode="auto">
          <a:xfrm>
            <a:off x="9844321" y="3878264"/>
            <a:ext cx="1587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en-US" sz="2000" b="1">
                <a:solidFill>
                  <a:srgbClr val="002060"/>
                </a:solidFill>
              </a:rPr>
              <a:t>x</a:t>
            </a:r>
          </a:p>
        </p:txBody>
      </p:sp>
      <p:sp>
        <p:nvSpPr>
          <p:cNvPr id="11" name="Text Box 19"/>
          <p:cNvSpPr txBox="1">
            <a:spLocks noChangeArrowheads="1"/>
          </p:cNvSpPr>
          <p:nvPr/>
        </p:nvSpPr>
        <p:spPr bwMode="auto">
          <a:xfrm>
            <a:off x="9844321" y="3949701"/>
            <a:ext cx="1587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en-US" sz="2000" b="1">
                <a:solidFill>
                  <a:srgbClr val="002060"/>
                </a:solidFill>
              </a:rPr>
              <a:t>x</a:t>
            </a:r>
          </a:p>
        </p:txBody>
      </p:sp>
      <p:sp>
        <p:nvSpPr>
          <p:cNvPr id="12" name="Text Box 23"/>
          <p:cNvSpPr txBox="1">
            <a:spLocks noChangeArrowheads="1"/>
          </p:cNvSpPr>
          <p:nvPr/>
        </p:nvSpPr>
        <p:spPr bwMode="auto">
          <a:xfrm>
            <a:off x="10227437" y="4021139"/>
            <a:ext cx="1587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en-US" sz="2000" b="1">
                <a:solidFill>
                  <a:srgbClr val="002060"/>
                </a:solidFill>
              </a:rPr>
              <a:t>x</a:t>
            </a:r>
          </a:p>
        </p:txBody>
      </p:sp>
      <p:sp>
        <p:nvSpPr>
          <p:cNvPr id="13" name="Text Box 24"/>
          <p:cNvSpPr txBox="1">
            <a:spLocks noChangeArrowheads="1"/>
          </p:cNvSpPr>
          <p:nvPr/>
        </p:nvSpPr>
        <p:spPr bwMode="auto">
          <a:xfrm>
            <a:off x="10227437" y="3805239"/>
            <a:ext cx="1587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en-US" sz="2000" b="1">
                <a:solidFill>
                  <a:srgbClr val="002060"/>
                </a:solidFill>
              </a:rPr>
              <a:t>x</a:t>
            </a:r>
          </a:p>
        </p:txBody>
      </p:sp>
      <p:sp>
        <p:nvSpPr>
          <p:cNvPr id="14" name="Text Box 25"/>
          <p:cNvSpPr txBox="1">
            <a:spLocks noChangeArrowheads="1"/>
          </p:cNvSpPr>
          <p:nvPr/>
        </p:nvSpPr>
        <p:spPr bwMode="auto">
          <a:xfrm>
            <a:off x="9990370" y="3697289"/>
            <a:ext cx="1587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en-US" sz="2000" b="1">
                <a:solidFill>
                  <a:srgbClr val="002060"/>
                </a:solidFill>
              </a:rPr>
              <a:t>x</a:t>
            </a:r>
          </a:p>
        </p:txBody>
      </p:sp>
      <p:sp>
        <p:nvSpPr>
          <p:cNvPr id="15" name="Text Box 27"/>
          <p:cNvSpPr txBox="1">
            <a:spLocks noChangeArrowheads="1"/>
          </p:cNvSpPr>
          <p:nvPr/>
        </p:nvSpPr>
        <p:spPr bwMode="auto">
          <a:xfrm>
            <a:off x="10044444" y="3790663"/>
            <a:ext cx="1587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en-US" sz="2000" b="1" dirty="0">
                <a:solidFill>
                  <a:srgbClr val="002060"/>
                </a:solidFill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772113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Random </a:t>
            </a:r>
            <a:r>
              <a:rPr lang="en-US" dirty="0" err="1" smtClean="0"/>
              <a:t>vs</a:t>
            </a:r>
            <a:r>
              <a:rPr lang="en-US" dirty="0" smtClean="0"/>
              <a:t> Systematic Error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There are two general types of Experimental Error.</a:t>
            </a:r>
          </a:p>
          <a:p>
            <a:r>
              <a:rPr lang="en-US" dirty="0" smtClean="0"/>
              <a:t>Random Error, is by nature…. random!</a:t>
            </a:r>
          </a:p>
          <a:p>
            <a:pPr lvl="1"/>
            <a:r>
              <a:rPr lang="en-US" dirty="0" smtClean="0"/>
              <a:t>Random errors are </a:t>
            </a:r>
            <a:r>
              <a:rPr lang="en-US" dirty="0"/>
              <a:t>chance variations in the </a:t>
            </a:r>
            <a:r>
              <a:rPr lang="en-US" dirty="0" smtClean="0"/>
              <a:t>measurements. There </a:t>
            </a:r>
            <a:r>
              <a:rPr lang="en-US" dirty="0"/>
              <a:t>is </a:t>
            </a:r>
            <a:r>
              <a:rPr lang="en-US" dirty="0" smtClean="0"/>
              <a:t>an equal possibility </a:t>
            </a:r>
            <a:r>
              <a:rPr lang="en-US" dirty="0"/>
              <a:t>that the measurement is too big </a:t>
            </a:r>
            <a:r>
              <a:rPr lang="en-US" dirty="0" smtClean="0"/>
              <a:t>or too </a:t>
            </a:r>
            <a:r>
              <a:rPr lang="en-US" dirty="0"/>
              <a:t>small</a:t>
            </a:r>
            <a:r>
              <a:rPr lang="en-US" dirty="0" smtClean="0"/>
              <a:t>.  Often you have little direct control over random error, and it is by nature unpredictable.</a:t>
            </a:r>
          </a:p>
          <a:p>
            <a:pPr lvl="1"/>
            <a:r>
              <a:rPr lang="en-US" dirty="0" smtClean="0"/>
              <a:t>Random Error can come from reaction time in using a stopwatch, or small environmental changes like vibrations coming through the ground.</a:t>
            </a:r>
          </a:p>
          <a:p>
            <a:pPr lvl="1"/>
            <a:r>
              <a:rPr lang="en-US" dirty="0" smtClean="0"/>
              <a:t>Random Error can be compensated for by taking many readings and averaging them out.</a:t>
            </a:r>
          </a:p>
          <a:p>
            <a:r>
              <a:rPr lang="en-US" dirty="0" smtClean="0"/>
              <a:t>Systematic Error is error that enters into an experiment usually through design issues.</a:t>
            </a:r>
          </a:p>
          <a:p>
            <a:pPr lvl="1"/>
            <a:r>
              <a:rPr lang="en-US" dirty="0" smtClean="0"/>
              <a:t>Random error is always going to offset your data by the same amount in the same direction.</a:t>
            </a:r>
          </a:p>
          <a:p>
            <a:pPr lvl="1"/>
            <a:r>
              <a:rPr lang="en-US" dirty="0" smtClean="0"/>
              <a:t>Systematic error might come from calibration issues with your equipment (</a:t>
            </a:r>
            <a:r>
              <a:rPr lang="en-US" dirty="0" err="1" smtClean="0"/>
              <a:t>eg</a:t>
            </a:r>
            <a:r>
              <a:rPr lang="en-US" dirty="0" smtClean="0"/>
              <a:t> your stopwatch doesn’t measure exactly 1.0 second every second, or your ruler is too short)</a:t>
            </a:r>
          </a:p>
          <a:p>
            <a:pPr lvl="1"/>
            <a:r>
              <a:rPr lang="en-US" dirty="0" smtClean="0"/>
              <a:t>You cannot remove systematic error from your data by averaging it out.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585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9673827"/>
              </p:ext>
            </p:extLst>
          </p:nvPr>
        </p:nvGraphicFramePr>
        <p:xfrm>
          <a:off x="9382843" y="4276438"/>
          <a:ext cx="2268538" cy="205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CorelDRAW" r:id="rId3" imgW="1829880" imgH="1829880" progId="CorelDRAW.Graphic.12">
                  <p:embed/>
                </p:oleObj>
              </mc:Choice>
              <mc:Fallback>
                <p:oleObj name="CorelDRAW" r:id="rId3" imgW="1829880" imgH="1829880" progId="CorelDRAW.Graphic.12">
                  <p:embed/>
                  <p:pic>
                    <p:nvPicPr>
                      <p:cNvPr id="0" name="Object 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82843" y="4276438"/>
                        <a:ext cx="2268538" cy="2054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2363930"/>
              </p:ext>
            </p:extLst>
          </p:nvPr>
        </p:nvGraphicFramePr>
        <p:xfrm>
          <a:off x="173015" y="4303782"/>
          <a:ext cx="2268538" cy="205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CorelDRAW" r:id="rId5" imgW="1829880" imgH="1829880" progId="CorelDRAW.Graphic.12">
                  <p:embed/>
                </p:oleObj>
              </mc:Choice>
              <mc:Fallback>
                <p:oleObj name="CorelDRAW" r:id="rId5" imgW="1829880" imgH="1829880" progId="CorelDRAW.Graphic.12">
                  <p:embed/>
                  <p:pic>
                    <p:nvPicPr>
                      <p:cNvPr id="0" name="Object 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015" y="4303782"/>
                        <a:ext cx="2268538" cy="2054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Accuracy and Precision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3"/>
            <a:ext cx="7611909" cy="359931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Accuracy is how close a measurement is to the correct or accepted value</a:t>
            </a:r>
            <a:r>
              <a:rPr lang="en-US" dirty="0" smtClean="0"/>
              <a:t>.</a:t>
            </a:r>
            <a:endParaRPr lang="en-US" dirty="0"/>
          </a:p>
          <a:p>
            <a:pPr>
              <a:defRPr/>
            </a:pPr>
            <a:r>
              <a:rPr lang="en-US" dirty="0"/>
              <a:t>Precision is how reproducible a measurement </a:t>
            </a:r>
            <a:r>
              <a:rPr lang="en-US" dirty="0" smtClean="0"/>
              <a:t>is.</a:t>
            </a:r>
          </a:p>
          <a:p>
            <a:pPr>
              <a:defRPr/>
            </a:pPr>
            <a:r>
              <a:rPr lang="en-US" dirty="0" smtClean="0"/>
              <a:t>Systematic Error reduces your accuracy.</a:t>
            </a:r>
          </a:p>
          <a:p>
            <a:pPr>
              <a:defRPr/>
            </a:pPr>
            <a:r>
              <a:rPr lang="en-US" dirty="0" smtClean="0"/>
              <a:t>Random Error reduces your precision.</a:t>
            </a:r>
          </a:p>
          <a:p>
            <a:pPr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10316633" y="5052294"/>
            <a:ext cx="1587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en-US" sz="2000" b="1">
                <a:solidFill>
                  <a:srgbClr val="002060"/>
                </a:solidFill>
              </a:rPr>
              <a:t>x</a:t>
            </a:r>
          </a:p>
        </p:txBody>
      </p:sp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10316633" y="5052294"/>
            <a:ext cx="1587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en-US" sz="2000" b="1">
                <a:solidFill>
                  <a:srgbClr val="002060"/>
                </a:solidFill>
              </a:rPr>
              <a:t>x</a:t>
            </a:r>
          </a:p>
        </p:txBody>
      </p: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10316633" y="5123731"/>
            <a:ext cx="1587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en-US" sz="2000" b="1">
                <a:solidFill>
                  <a:srgbClr val="002060"/>
                </a:solidFill>
              </a:rPr>
              <a:t>x</a:t>
            </a:r>
          </a:p>
        </p:txBody>
      </p:sp>
      <p:sp>
        <p:nvSpPr>
          <p:cNvPr id="8" name="Text Box 16"/>
          <p:cNvSpPr txBox="1">
            <a:spLocks noChangeArrowheads="1"/>
          </p:cNvSpPr>
          <p:nvPr/>
        </p:nvSpPr>
        <p:spPr bwMode="auto">
          <a:xfrm>
            <a:off x="10414000" y="5052294"/>
            <a:ext cx="1587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en-US" sz="2000" b="1">
                <a:solidFill>
                  <a:srgbClr val="002060"/>
                </a:solidFill>
              </a:rPr>
              <a:t>x</a:t>
            </a:r>
          </a:p>
        </p:txBody>
      </p:sp>
      <p:sp>
        <p:nvSpPr>
          <p:cNvPr id="9" name="Text Box 17"/>
          <p:cNvSpPr txBox="1">
            <a:spLocks noChangeArrowheads="1"/>
          </p:cNvSpPr>
          <p:nvPr/>
        </p:nvSpPr>
        <p:spPr bwMode="auto">
          <a:xfrm>
            <a:off x="10316633" y="5123731"/>
            <a:ext cx="1587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en-US" sz="2000" b="1">
                <a:solidFill>
                  <a:srgbClr val="002060"/>
                </a:solidFill>
              </a:rPr>
              <a:t>x</a:t>
            </a:r>
          </a:p>
        </p:txBody>
      </p:sp>
      <p:sp>
        <p:nvSpPr>
          <p:cNvPr id="10" name="Text Box 18"/>
          <p:cNvSpPr txBox="1">
            <a:spLocks noChangeArrowheads="1"/>
          </p:cNvSpPr>
          <p:nvPr/>
        </p:nvSpPr>
        <p:spPr bwMode="auto">
          <a:xfrm>
            <a:off x="10221384" y="5052294"/>
            <a:ext cx="1587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en-US" sz="2000" b="1">
                <a:solidFill>
                  <a:srgbClr val="002060"/>
                </a:solidFill>
              </a:rPr>
              <a:t>x</a:t>
            </a:r>
          </a:p>
        </p:txBody>
      </p:sp>
      <p:sp>
        <p:nvSpPr>
          <p:cNvPr id="11" name="Text Box 19"/>
          <p:cNvSpPr txBox="1">
            <a:spLocks noChangeArrowheads="1"/>
          </p:cNvSpPr>
          <p:nvPr/>
        </p:nvSpPr>
        <p:spPr bwMode="auto">
          <a:xfrm>
            <a:off x="10221384" y="5123731"/>
            <a:ext cx="1587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en-US" sz="2000" b="1">
                <a:solidFill>
                  <a:srgbClr val="002060"/>
                </a:solidFill>
              </a:rPr>
              <a:t>x</a:t>
            </a:r>
          </a:p>
        </p:txBody>
      </p:sp>
      <p:sp>
        <p:nvSpPr>
          <p:cNvPr id="12" name="Text Box 23"/>
          <p:cNvSpPr txBox="1">
            <a:spLocks noChangeArrowheads="1"/>
          </p:cNvSpPr>
          <p:nvPr/>
        </p:nvSpPr>
        <p:spPr bwMode="auto">
          <a:xfrm>
            <a:off x="10316633" y="5093549"/>
            <a:ext cx="1587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en-US" sz="2000" b="1" dirty="0">
                <a:solidFill>
                  <a:srgbClr val="002060"/>
                </a:solidFill>
              </a:rPr>
              <a:t>x</a:t>
            </a:r>
          </a:p>
        </p:txBody>
      </p:sp>
      <p:sp>
        <p:nvSpPr>
          <p:cNvPr id="13" name="Text Box 24"/>
          <p:cNvSpPr txBox="1">
            <a:spLocks noChangeArrowheads="1"/>
          </p:cNvSpPr>
          <p:nvPr/>
        </p:nvSpPr>
        <p:spPr bwMode="auto">
          <a:xfrm>
            <a:off x="10604500" y="4979269"/>
            <a:ext cx="1587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en-US" sz="2000" b="1">
                <a:solidFill>
                  <a:srgbClr val="002060"/>
                </a:solidFill>
              </a:rPr>
              <a:t>x</a:t>
            </a:r>
          </a:p>
        </p:txBody>
      </p:sp>
      <p:sp>
        <p:nvSpPr>
          <p:cNvPr id="14" name="Text Box 25"/>
          <p:cNvSpPr txBox="1">
            <a:spLocks noChangeArrowheads="1"/>
          </p:cNvSpPr>
          <p:nvPr/>
        </p:nvSpPr>
        <p:spPr bwMode="auto">
          <a:xfrm>
            <a:off x="10367433" y="4871319"/>
            <a:ext cx="1587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en-US" sz="2000" b="1">
                <a:solidFill>
                  <a:srgbClr val="002060"/>
                </a:solidFill>
              </a:rPr>
              <a:t>x</a:t>
            </a:r>
          </a:p>
        </p:txBody>
      </p:sp>
      <p:sp>
        <p:nvSpPr>
          <p:cNvPr id="15" name="Text Box 27"/>
          <p:cNvSpPr txBox="1">
            <a:spLocks noChangeArrowheads="1"/>
          </p:cNvSpPr>
          <p:nvPr/>
        </p:nvSpPr>
        <p:spPr bwMode="auto">
          <a:xfrm>
            <a:off x="10316633" y="4943966"/>
            <a:ext cx="1587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en-US" sz="2000" b="1" dirty="0">
                <a:solidFill>
                  <a:srgbClr val="002060"/>
                </a:solidFill>
              </a:rPr>
              <a:t>x</a:t>
            </a:r>
          </a:p>
        </p:txBody>
      </p:sp>
      <p:graphicFrame>
        <p:nvGraphicFramePr>
          <p:cNvPr id="16" name="Object 6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9598434"/>
              </p:ext>
            </p:extLst>
          </p:nvPr>
        </p:nvGraphicFramePr>
        <p:xfrm>
          <a:off x="4218435" y="4318983"/>
          <a:ext cx="2269056" cy="20539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CorelDRAW" r:id="rId6" imgW="1936623" imgH="1936623" progId="CorelDRAW.Graphic.12">
                  <p:embed/>
                </p:oleObj>
              </mc:Choice>
              <mc:Fallback>
                <p:oleObj name="CorelDRAW" r:id="rId6" imgW="1936623" imgH="1936623" progId="CorelDRAW.Graphic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8435" y="4318983"/>
                        <a:ext cx="2269056" cy="20539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63"/>
          <p:cNvSpPr txBox="1">
            <a:spLocks noChangeArrowheads="1"/>
          </p:cNvSpPr>
          <p:nvPr/>
        </p:nvSpPr>
        <p:spPr bwMode="auto">
          <a:xfrm>
            <a:off x="4995601" y="4795059"/>
            <a:ext cx="3129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en-US" sz="2000" b="1">
                <a:solidFill>
                  <a:srgbClr val="002060"/>
                </a:solidFill>
              </a:rPr>
              <a:t>x</a:t>
            </a:r>
          </a:p>
        </p:txBody>
      </p:sp>
      <p:sp>
        <p:nvSpPr>
          <p:cNvPr id="18" name="Text Box 64"/>
          <p:cNvSpPr txBox="1">
            <a:spLocks noChangeArrowheads="1"/>
          </p:cNvSpPr>
          <p:nvPr/>
        </p:nvSpPr>
        <p:spPr bwMode="auto">
          <a:xfrm>
            <a:off x="5763952" y="5226859"/>
            <a:ext cx="3129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en-US" sz="2000" b="1">
                <a:solidFill>
                  <a:srgbClr val="002060"/>
                </a:solidFill>
              </a:rPr>
              <a:t>x</a:t>
            </a:r>
          </a:p>
        </p:txBody>
      </p:sp>
      <p:sp>
        <p:nvSpPr>
          <p:cNvPr id="19" name="Text Box 65"/>
          <p:cNvSpPr txBox="1">
            <a:spLocks noChangeArrowheads="1"/>
          </p:cNvSpPr>
          <p:nvPr/>
        </p:nvSpPr>
        <p:spPr bwMode="auto">
          <a:xfrm>
            <a:off x="5215735" y="5434821"/>
            <a:ext cx="3129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en-US" sz="2000" b="1" dirty="0">
                <a:solidFill>
                  <a:srgbClr val="002060"/>
                </a:solidFill>
              </a:rPr>
              <a:t>x</a:t>
            </a:r>
          </a:p>
        </p:txBody>
      </p:sp>
      <p:sp>
        <p:nvSpPr>
          <p:cNvPr id="20" name="Text Box 66"/>
          <p:cNvSpPr txBox="1">
            <a:spLocks noChangeArrowheads="1"/>
          </p:cNvSpPr>
          <p:nvPr/>
        </p:nvSpPr>
        <p:spPr bwMode="auto">
          <a:xfrm>
            <a:off x="5310985" y="4571221"/>
            <a:ext cx="3129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en-US" sz="2000" b="1">
                <a:solidFill>
                  <a:srgbClr val="002060"/>
                </a:solidFill>
              </a:rPr>
              <a:t>x</a:t>
            </a:r>
          </a:p>
        </p:txBody>
      </p:sp>
      <p:sp>
        <p:nvSpPr>
          <p:cNvPr id="21" name="Text Box 67"/>
          <p:cNvSpPr txBox="1">
            <a:spLocks noChangeArrowheads="1"/>
          </p:cNvSpPr>
          <p:nvPr/>
        </p:nvSpPr>
        <p:spPr bwMode="auto">
          <a:xfrm>
            <a:off x="4614962" y="5666566"/>
            <a:ext cx="3129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en-US" sz="2000" b="1" dirty="0">
                <a:solidFill>
                  <a:srgbClr val="002060"/>
                </a:solidFill>
              </a:rPr>
              <a:t>x</a:t>
            </a:r>
          </a:p>
        </p:txBody>
      </p:sp>
      <p:sp>
        <p:nvSpPr>
          <p:cNvPr id="22" name="Text Box 68"/>
          <p:cNvSpPr txBox="1">
            <a:spLocks noChangeArrowheads="1"/>
          </p:cNvSpPr>
          <p:nvPr/>
        </p:nvSpPr>
        <p:spPr bwMode="auto">
          <a:xfrm>
            <a:off x="4640001" y="5145896"/>
            <a:ext cx="3129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en-US" sz="2000" b="1">
                <a:solidFill>
                  <a:srgbClr val="002060"/>
                </a:solidFill>
              </a:rPr>
              <a:t>x</a:t>
            </a:r>
          </a:p>
        </p:txBody>
      </p:sp>
      <p:sp>
        <p:nvSpPr>
          <p:cNvPr id="23" name="Text Box 69"/>
          <p:cNvSpPr txBox="1">
            <a:spLocks noChangeArrowheads="1"/>
          </p:cNvSpPr>
          <p:nvPr/>
        </p:nvSpPr>
        <p:spPr bwMode="auto">
          <a:xfrm>
            <a:off x="5791468" y="4571221"/>
            <a:ext cx="3129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en-US" sz="2000" b="1">
                <a:solidFill>
                  <a:srgbClr val="002060"/>
                </a:solidFill>
              </a:rPr>
              <a:t>x</a:t>
            </a:r>
          </a:p>
        </p:txBody>
      </p:sp>
      <p:sp>
        <p:nvSpPr>
          <p:cNvPr id="25" name="Text Box 71"/>
          <p:cNvSpPr txBox="1">
            <a:spLocks noChangeArrowheads="1"/>
          </p:cNvSpPr>
          <p:nvPr/>
        </p:nvSpPr>
        <p:spPr bwMode="auto">
          <a:xfrm>
            <a:off x="912746" y="4830659"/>
            <a:ext cx="3129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en-US" sz="2000" b="1">
                <a:solidFill>
                  <a:srgbClr val="002060"/>
                </a:solidFill>
              </a:rPr>
              <a:t>x</a:t>
            </a:r>
          </a:p>
        </p:txBody>
      </p:sp>
      <p:sp>
        <p:nvSpPr>
          <p:cNvPr id="26" name="Text Box 72"/>
          <p:cNvSpPr txBox="1">
            <a:spLocks noChangeArrowheads="1"/>
          </p:cNvSpPr>
          <p:nvPr/>
        </p:nvSpPr>
        <p:spPr bwMode="auto">
          <a:xfrm>
            <a:off x="555029" y="4752872"/>
            <a:ext cx="3129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en-US" sz="2000" b="1">
                <a:solidFill>
                  <a:srgbClr val="002060"/>
                </a:solidFill>
              </a:rPr>
              <a:t>x</a:t>
            </a:r>
          </a:p>
        </p:txBody>
      </p:sp>
      <p:sp>
        <p:nvSpPr>
          <p:cNvPr id="27" name="Text Box 73"/>
          <p:cNvSpPr txBox="1">
            <a:spLocks noChangeArrowheads="1"/>
          </p:cNvSpPr>
          <p:nvPr/>
        </p:nvSpPr>
        <p:spPr bwMode="auto">
          <a:xfrm>
            <a:off x="747646" y="4824309"/>
            <a:ext cx="3129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en-US" sz="2000" b="1">
                <a:solidFill>
                  <a:srgbClr val="002060"/>
                </a:solidFill>
              </a:rPr>
              <a:t>x</a:t>
            </a:r>
          </a:p>
        </p:txBody>
      </p:sp>
      <p:sp>
        <p:nvSpPr>
          <p:cNvPr id="28" name="Text Box 74"/>
          <p:cNvSpPr txBox="1">
            <a:spLocks noChangeArrowheads="1"/>
          </p:cNvSpPr>
          <p:nvPr/>
        </p:nvSpPr>
        <p:spPr bwMode="auto">
          <a:xfrm>
            <a:off x="652395" y="4824309"/>
            <a:ext cx="3129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en-US" sz="2000" b="1">
                <a:solidFill>
                  <a:srgbClr val="002060"/>
                </a:solidFill>
              </a:rPr>
              <a:t>x</a:t>
            </a:r>
          </a:p>
        </p:txBody>
      </p:sp>
      <p:sp>
        <p:nvSpPr>
          <p:cNvPr id="29" name="Text Box 75"/>
          <p:cNvSpPr txBox="1">
            <a:spLocks noChangeArrowheads="1"/>
          </p:cNvSpPr>
          <p:nvPr/>
        </p:nvSpPr>
        <p:spPr bwMode="auto">
          <a:xfrm>
            <a:off x="940262" y="4679847"/>
            <a:ext cx="3129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en-US" sz="2000" b="1">
                <a:solidFill>
                  <a:srgbClr val="002060"/>
                </a:solidFill>
              </a:rPr>
              <a:t>x</a:t>
            </a:r>
          </a:p>
        </p:txBody>
      </p:sp>
      <p:sp>
        <p:nvSpPr>
          <p:cNvPr id="30" name="Text Box 76"/>
          <p:cNvSpPr txBox="1">
            <a:spLocks noChangeArrowheads="1"/>
          </p:cNvSpPr>
          <p:nvPr/>
        </p:nvSpPr>
        <p:spPr bwMode="auto">
          <a:xfrm>
            <a:off x="747646" y="4752872"/>
            <a:ext cx="3129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en-US" sz="2000" b="1">
                <a:solidFill>
                  <a:srgbClr val="002060"/>
                </a:solidFill>
              </a:rPr>
              <a:t>x</a:t>
            </a:r>
          </a:p>
        </p:txBody>
      </p:sp>
      <p:sp>
        <p:nvSpPr>
          <p:cNvPr id="31" name="Text Box 77"/>
          <p:cNvSpPr txBox="1">
            <a:spLocks noChangeArrowheads="1"/>
          </p:cNvSpPr>
          <p:nvPr/>
        </p:nvSpPr>
        <p:spPr bwMode="auto">
          <a:xfrm>
            <a:off x="747646" y="4679847"/>
            <a:ext cx="3129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en-US" sz="2000" b="1">
                <a:solidFill>
                  <a:srgbClr val="002060"/>
                </a:solidFill>
              </a:rPr>
              <a:t>x</a:t>
            </a:r>
          </a:p>
        </p:txBody>
      </p:sp>
      <p:sp>
        <p:nvSpPr>
          <p:cNvPr id="32" name="Text Box 78"/>
          <p:cNvSpPr txBox="1">
            <a:spLocks noChangeArrowheads="1"/>
          </p:cNvSpPr>
          <p:nvPr/>
        </p:nvSpPr>
        <p:spPr bwMode="auto">
          <a:xfrm>
            <a:off x="9654962" y="6473941"/>
            <a:ext cx="204575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en-US" dirty="0"/>
              <a:t>Accurate </a:t>
            </a:r>
            <a:r>
              <a:rPr lang="en-US" altLang="en-US" dirty="0" smtClean="0"/>
              <a:t>and precise</a:t>
            </a:r>
            <a:endParaRPr lang="en-US" altLang="en-US" dirty="0"/>
          </a:p>
        </p:txBody>
      </p:sp>
      <p:sp>
        <p:nvSpPr>
          <p:cNvPr id="33" name="Text Box 79"/>
          <p:cNvSpPr txBox="1">
            <a:spLocks noChangeArrowheads="1"/>
          </p:cNvSpPr>
          <p:nvPr/>
        </p:nvSpPr>
        <p:spPr bwMode="auto">
          <a:xfrm>
            <a:off x="173015" y="6473941"/>
            <a:ext cx="23262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en-US" dirty="0"/>
              <a:t>Precise but not accurate</a:t>
            </a:r>
          </a:p>
        </p:txBody>
      </p:sp>
      <p:sp>
        <p:nvSpPr>
          <p:cNvPr id="36" name="Text Box 78"/>
          <p:cNvSpPr txBox="1">
            <a:spLocks noChangeArrowheads="1"/>
          </p:cNvSpPr>
          <p:nvPr/>
        </p:nvSpPr>
        <p:spPr bwMode="auto">
          <a:xfrm>
            <a:off x="4530597" y="6473941"/>
            <a:ext cx="202010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en-US" dirty="0"/>
              <a:t>Accurate not precise</a:t>
            </a:r>
          </a:p>
        </p:txBody>
      </p:sp>
    </p:spTree>
    <p:extLst>
      <p:ext uri="{BB962C8B-B14F-4D97-AF65-F5344CB8AC3E}">
        <p14:creationId xmlns:p14="http://schemas.microsoft.com/office/powerpoint/2010/main" val="263217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7133571" y="4011399"/>
            <a:ext cx="2730674" cy="25344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89556" y="3945699"/>
            <a:ext cx="2730674" cy="25344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Random Error and Systematic Error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5061" y="1998670"/>
            <a:ext cx="10543000" cy="3599316"/>
          </a:xfrm>
        </p:spPr>
        <p:txBody>
          <a:bodyPr/>
          <a:lstStyle/>
          <a:p>
            <a:r>
              <a:rPr lang="en-US" dirty="0" smtClean="0"/>
              <a:t>We can tell the quality of our data by looking at a graph of it.</a:t>
            </a:r>
          </a:p>
          <a:p>
            <a:r>
              <a:rPr lang="en-US" dirty="0" smtClean="0"/>
              <a:t>If there is a lot of random error, the data points will scatter a lot around the line of best fit.</a:t>
            </a:r>
          </a:p>
          <a:p>
            <a:r>
              <a:rPr lang="en-US" dirty="0" smtClean="0"/>
              <a:t>If there is considerable systematic error, there will be a y-intercept when the data is supposed to go through the origin.</a:t>
            </a:r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5094" y="4044834"/>
            <a:ext cx="2467629" cy="24676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971" y="4065196"/>
            <a:ext cx="2262601" cy="22626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29184" y="6480197"/>
            <a:ext cx="5044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Random error, but low systematic error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32346" y="6480197"/>
            <a:ext cx="5044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Systematic error, but low random error.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8124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 </a:t>
            </a:r>
            <a:r>
              <a:rPr lang="en-US" dirty="0" err="1" smtClean="0"/>
              <a:t>vs</a:t>
            </a:r>
            <a:r>
              <a:rPr lang="en-US" dirty="0" smtClean="0"/>
              <a:t> Accuracy.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Although it is possible to tell if you have random error from your data, you can never actually tell if your data is accurate.</a:t>
            </a:r>
          </a:p>
          <a:p>
            <a:r>
              <a:rPr lang="en-US" dirty="0" smtClean="0"/>
              <a:t>The only way to tell if your data is accurate is if you are trying to measure a “known” quantity.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172722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817</TotalTime>
  <Words>536</Words>
  <Application>Microsoft Office PowerPoint</Application>
  <PresentationFormat>Custom</PresentationFormat>
  <Paragraphs>71</Paragraphs>
  <Slides>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Berlin</vt:lpstr>
      <vt:lpstr>CorelDRAW</vt:lpstr>
      <vt:lpstr>Physics: Chapter 1</vt:lpstr>
      <vt:lpstr>The Right Value</vt:lpstr>
      <vt:lpstr>Random vs Systematic Error</vt:lpstr>
      <vt:lpstr>Accuracy and Precision</vt:lpstr>
      <vt:lpstr>Random Error and Systematic Error</vt:lpstr>
      <vt:lpstr>Error vs Accuracy.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 Physics: Chapter 1</dc:title>
  <dc:creator>Aquila</dc:creator>
  <cp:lastModifiedBy>Windows User</cp:lastModifiedBy>
  <cp:revision>50</cp:revision>
  <dcterms:created xsi:type="dcterms:W3CDTF">2015-06-23T04:02:58Z</dcterms:created>
  <dcterms:modified xsi:type="dcterms:W3CDTF">2016-10-03T22:28:43Z</dcterms:modified>
</cp:coreProperties>
</file>